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0" r:id="rId6"/>
    <p:sldId id="262" r:id="rId7"/>
    <p:sldId id="270" r:id="rId8"/>
    <p:sldId id="271" r:id="rId9"/>
    <p:sldId id="272" r:id="rId10"/>
    <p:sldId id="263" r:id="rId11"/>
    <p:sldId id="274" r:id="rId12"/>
    <p:sldId id="275" r:id="rId13"/>
    <p:sldId id="273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C7FA3-FE73-4D77-92C5-D60418029A6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EF8B3-E94E-4267-8D9A-49E37EF2E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D17C8-CFF0-457D-945E-713162D675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1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Hypothesis Test</a:t>
            </a:r>
            <a:br>
              <a:rPr lang="en-US" dirty="0" smtClean="0"/>
            </a:br>
            <a:r>
              <a:rPr lang="en-US" dirty="0" smtClean="0"/>
              <a:t>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5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0.67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0.67(1−0.67)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=0.021028552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blipFill>
                <a:blip r:embed="rId2"/>
                <a:stretch>
                  <a:fillRect l="-912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54293" y="2736949"/>
            <a:ext cx="2428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i="1" dirty="0"/>
              <a:t>z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dirty="0"/>
              <a:t>p-value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a conclusion</a:t>
            </a:r>
            <a:r>
              <a:rPr lang="en-US" dirty="0" smtClean="0"/>
              <a:t>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3" y="5062800"/>
            <a:ext cx="2439877" cy="9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5400000">
            <a:off x="2050445" y="6210543"/>
            <a:ext cx="619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0.67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472488" y="6122356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0.69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2807205" y="6109532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3105467" y="61175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0.73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1882852" y="6099114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1591210" y="610953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0.63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309186" y="60958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0.61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6353" y="5443019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0.52</a:t>
            </a:r>
            <a:endParaRPr lang="en-US" sz="1000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1065323" y="5689240"/>
            <a:ext cx="0" cy="23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723900" y="5689240"/>
            <a:ext cx="3414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04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0.67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0.67(1−0.67)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=0.021028552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blipFill>
                <a:blip r:embed="rId2"/>
                <a:stretch>
                  <a:fillRect l="-912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54293" y="2736949"/>
                <a:ext cx="4311565" cy="2003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</a:t>
                </a:r>
                <a:r>
                  <a:rPr lang="en-US" i="1" dirty="0"/>
                  <a:t>z</a:t>
                </a:r>
                <a:r>
                  <a:rPr lang="en-US" dirty="0" smtClean="0"/>
                  <a:t>.</a:t>
                </a:r>
              </a:p>
              <a:p>
                <a:pPr marL="457200"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0.52−0.67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0.021028552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den>
                      </m:f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=−7.133158758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</a:t>
                </a:r>
                <a:r>
                  <a:rPr lang="en-US" dirty="0"/>
                  <a:t>p-value</a:t>
                </a:r>
                <a:r>
                  <a:rPr lang="en-US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Make </a:t>
                </a:r>
                <a:r>
                  <a:rPr lang="en-US" dirty="0"/>
                  <a:t>a conclusion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293" y="2736949"/>
                <a:ext cx="4311565" cy="2003369"/>
              </a:xfrm>
              <a:prstGeom prst="rect">
                <a:avLst/>
              </a:prstGeom>
              <a:blipFill>
                <a:blip r:embed="rId3"/>
                <a:stretch>
                  <a:fillRect l="-990" t="-1824" b="-3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3" y="5062800"/>
            <a:ext cx="2439877" cy="9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5400000">
            <a:off x="2050445" y="6210543"/>
            <a:ext cx="619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0.67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472488" y="6122356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0.69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2807205" y="6109532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3105467" y="61175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0.73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1882852" y="6099114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1591210" y="610953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0.63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309186" y="60958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0.61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6353" y="5443019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0.52</a:t>
            </a:r>
            <a:endParaRPr lang="en-US" sz="1000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1065323" y="5689240"/>
            <a:ext cx="0" cy="23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723900" y="5689240"/>
            <a:ext cx="3414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8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0.67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0.67(1−0.67)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=0.021028552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blipFill>
                <a:blip r:embed="rId2"/>
                <a:stretch>
                  <a:fillRect l="-912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54293" y="2736949"/>
                <a:ext cx="4423006" cy="2280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</a:t>
                </a:r>
                <a:r>
                  <a:rPr lang="en-US" i="1" dirty="0"/>
                  <a:t>z</a:t>
                </a:r>
                <a:r>
                  <a:rPr lang="en-US" dirty="0" smtClean="0"/>
                  <a:t>.</a:t>
                </a:r>
              </a:p>
              <a:p>
                <a:pPr marL="457200"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0.52−0.67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0.021028552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den>
                      </m:f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=−7.133158758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</a:t>
                </a:r>
                <a:r>
                  <a:rPr lang="en-US" dirty="0"/>
                  <a:t>p-value</a:t>
                </a:r>
                <a:r>
                  <a:rPr lang="en-US" dirty="0" smtClean="0"/>
                  <a:t>.</a:t>
                </a:r>
              </a:p>
              <a:p>
                <a:pPr marL="457200" lvl="2"/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r>
                  <a:rPr lang="en-US" dirty="0" err="1">
                    <a:solidFill>
                      <a:srgbClr val="C00000"/>
                    </a:solidFill>
                  </a:rPr>
                  <a:t>ormalcdf</a:t>
                </a:r>
                <a:r>
                  <a:rPr lang="en-US" dirty="0">
                    <a:solidFill>
                      <a:srgbClr val="C00000"/>
                    </a:solidFill>
                  </a:rPr>
                  <a:t>( -100,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−7.133158758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) = 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Make </a:t>
                </a:r>
                <a:r>
                  <a:rPr lang="en-US" dirty="0"/>
                  <a:t>a conclusion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293" y="2736949"/>
                <a:ext cx="4423006" cy="2280368"/>
              </a:xfrm>
              <a:prstGeom prst="rect">
                <a:avLst/>
              </a:prstGeom>
              <a:blipFill>
                <a:blip r:embed="rId3"/>
                <a:stretch>
                  <a:fillRect l="-966" t="-1604" r="-138" b="-3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3" y="5062800"/>
            <a:ext cx="2439877" cy="9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5400000">
            <a:off x="2050445" y="6210543"/>
            <a:ext cx="619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0.67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472488" y="6122356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0.69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2807205" y="6109532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3105467" y="61175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0.73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1882852" y="6099114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1591210" y="610953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0.63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309186" y="60958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0.61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6353" y="5443019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0.52</a:t>
            </a:r>
            <a:endParaRPr lang="en-US" sz="1000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1065323" y="5689240"/>
            <a:ext cx="0" cy="23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723900" y="5689240"/>
            <a:ext cx="3414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5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0.67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0.67(1−0.67)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=0.021028552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4009559" cy="2595006"/>
              </a:xfrm>
              <a:prstGeom prst="rect">
                <a:avLst/>
              </a:prstGeom>
              <a:blipFill>
                <a:blip r:embed="rId2"/>
                <a:stretch>
                  <a:fillRect l="-912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54293" y="2736949"/>
                <a:ext cx="4423006" cy="28343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</a:t>
                </a:r>
                <a:r>
                  <a:rPr lang="en-US" i="1" dirty="0"/>
                  <a:t>z</a:t>
                </a:r>
                <a:r>
                  <a:rPr lang="en-US" dirty="0" smtClean="0"/>
                  <a:t>.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0.52−0.67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0.021028552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=−7.133158758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Calculate p-value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ormalcdf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( -100,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−7.133158758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) = 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Make </a:t>
                </a:r>
                <a:r>
                  <a:rPr lang="en-US" dirty="0"/>
                  <a:t>a conclusion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There </a:t>
                </a:r>
                <a:r>
                  <a:rPr lang="en-US" b="1" dirty="0">
                    <a:solidFill>
                      <a:srgbClr val="C00000"/>
                    </a:solidFill>
                  </a:rPr>
                  <a:t>is</a:t>
                </a:r>
                <a:r>
                  <a:rPr lang="en-US" dirty="0">
                    <a:solidFill>
                      <a:srgbClr val="C00000"/>
                    </a:solidFill>
                  </a:rPr>
                  <a:t> enough evidence to </a:t>
                </a:r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Suggest </a:t>
                </a:r>
                <a:r>
                  <a:rPr lang="en-US" dirty="0">
                    <a:solidFill>
                      <a:srgbClr val="C00000"/>
                    </a:solidFill>
                  </a:rPr>
                  <a:t>UCF’s claim that student loan </a:t>
                </a:r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debt </a:t>
                </a:r>
                <a:r>
                  <a:rPr lang="en-US" dirty="0">
                    <a:solidFill>
                      <a:srgbClr val="C00000"/>
                    </a:solidFill>
                  </a:rPr>
                  <a:t>is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less.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293" y="2736949"/>
                <a:ext cx="4423006" cy="2834366"/>
              </a:xfrm>
              <a:prstGeom prst="rect">
                <a:avLst/>
              </a:prstGeom>
              <a:blipFill>
                <a:blip r:embed="rId3"/>
                <a:stretch>
                  <a:fillRect l="-1241" t="-1290" r="-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3" y="5062800"/>
            <a:ext cx="2439877" cy="9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5400000">
            <a:off x="2050445" y="6210543"/>
            <a:ext cx="619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0.67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472488" y="6122356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0.69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2807205" y="6109532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3105467" y="61175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0.73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1882852" y="6099114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1591210" y="610953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0.63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309186" y="60958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0.61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6353" y="5443019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0.52</a:t>
            </a:r>
            <a:endParaRPr lang="en-US" sz="1000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1065323" y="5689240"/>
            <a:ext cx="0" cy="23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723900" y="5689240"/>
            <a:ext cx="3414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34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5024" y="2525961"/>
                <a:ext cx="4009559" cy="2595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0.67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0.67(1−0.67)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=0.021028552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24" y="2525961"/>
                <a:ext cx="4009559" cy="2595006"/>
              </a:xfrm>
              <a:prstGeom prst="rect">
                <a:avLst/>
              </a:prstGeom>
              <a:blipFill>
                <a:blip r:embed="rId2"/>
                <a:stretch>
                  <a:fillRect l="-912" t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66568" y="2491365"/>
                <a:ext cx="4423006" cy="2557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</a:t>
                </a:r>
                <a:r>
                  <a:rPr lang="en-US" i="1" dirty="0"/>
                  <a:t>z</a:t>
                </a:r>
                <a:r>
                  <a:rPr lang="en-US" dirty="0" smtClean="0"/>
                  <a:t>.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0.52−0.67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0.021028552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=−7.133158758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Calculate p-value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n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ormalcdf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( -100,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−7.133158758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) = 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Make </a:t>
                </a:r>
                <a:r>
                  <a:rPr lang="en-US" dirty="0"/>
                  <a:t>a conclusion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There </a:t>
                </a:r>
                <a:r>
                  <a:rPr lang="en-US" b="1" dirty="0">
                    <a:solidFill>
                      <a:srgbClr val="C00000"/>
                    </a:solidFill>
                  </a:rPr>
                  <a:t>is</a:t>
                </a:r>
                <a:r>
                  <a:rPr lang="en-US" dirty="0">
                    <a:solidFill>
                      <a:srgbClr val="C00000"/>
                    </a:solidFill>
                  </a:rPr>
                  <a:t> enough evidence to </a:t>
                </a:r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Suggest </a:t>
                </a:r>
                <a:r>
                  <a:rPr lang="en-US" dirty="0">
                    <a:solidFill>
                      <a:srgbClr val="C00000"/>
                    </a:solidFill>
                  </a:rPr>
                  <a:t>UCF’s claim that student loan </a:t>
                </a:r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debt </a:t>
                </a:r>
                <a:r>
                  <a:rPr lang="en-US" dirty="0">
                    <a:solidFill>
                      <a:srgbClr val="C00000"/>
                    </a:solidFill>
                  </a:rPr>
                  <a:t>is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less.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568" y="2491365"/>
                <a:ext cx="4423006" cy="2557367"/>
              </a:xfrm>
              <a:prstGeom prst="rect">
                <a:avLst/>
              </a:prstGeom>
              <a:blipFill>
                <a:blip r:embed="rId3"/>
                <a:stretch>
                  <a:fillRect l="-1241" t="-1432" r="-138" b="-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23" y="5062800"/>
            <a:ext cx="2439877" cy="9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5400000">
            <a:off x="2050445" y="6210543"/>
            <a:ext cx="619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0.67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2472488" y="6122356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0.69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2807205" y="6109532"/>
            <a:ext cx="4171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3105467" y="6117547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0.73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1882852" y="6099114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0.65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1591210" y="610953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0.63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309186" y="60958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0.61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846353" y="5443019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0.52</a:t>
            </a:r>
            <a:endParaRPr lang="en-US" sz="1000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1065323" y="5689240"/>
            <a:ext cx="0" cy="23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723900" y="5689240"/>
            <a:ext cx="3414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8364" y="5062800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Let’s check:  STAT TESTS #5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3127" y="5417259"/>
            <a:ext cx="1885950" cy="12763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4085" y="5417259"/>
            <a:ext cx="18859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6725" y="342900"/>
            <a:ext cx="83248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CNN, 10% of all people are left-handed.  You choose a random sample of 500 adults and find that 60 of them are left-handed. 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that left-handedness is higher than what CNN reports.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a 95% confidence interval to determine if </a:t>
            </a:r>
            <a:r>
              <a:rPr lang="en-US" dirty="0"/>
              <a:t>there is enough evidence to support that left-handedness is higher than what CNN reports.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66725" y="342900"/>
                <a:ext cx="8324850" cy="6599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According to CNN, 10% of all people are left-handed.  You choose a random sample of 500 adults and find that 60 of them are left-handed.  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 </a:t>
                </a:r>
                <a:r>
                  <a:rPr lang="en-US" dirty="0"/>
                  <a:t>a hypothesis test to determine if there is enough evidence to support that left-handedness is higher than what CNN reports. </a:t>
                </a: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0"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=0.10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0.12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   </a:t>
                </a:r>
                <a:r>
                  <a:rPr lang="en-US" dirty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(1−0.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=0.01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34164079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−0.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0.021028552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C00000"/>
                            </a:solidFill>
                          </a:rPr>
                          <m:t> </m:t>
                        </m:r>
                      </m:den>
                    </m:f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1.490711985     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normalcdf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(1.490711985, 100 ) </a:t>
                </a:r>
                <a:r>
                  <a:rPr lang="en-US" dirty="0">
                    <a:solidFill>
                      <a:srgbClr val="C00000"/>
                    </a:solidFill>
                  </a:rPr>
                  <a:t>=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0.0680185941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Do not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.  There is </a:t>
                </a:r>
                <a:r>
                  <a:rPr lang="en-US" b="1" u="sng" dirty="0" smtClean="0">
                    <a:solidFill>
                      <a:srgbClr val="C00000"/>
                    </a:solidFill>
                  </a:rPr>
                  <a:t>not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enough evidence to suggest left-handedness is higher than what CNN reports.</a:t>
                </a:r>
              </a:p>
              <a:p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Use a 95% confidence interval to determine if </a:t>
                </a:r>
                <a:r>
                  <a:rPr lang="en-US" dirty="0"/>
                  <a:t>there is enough evidence to support that left-handedness is higher than what CNN reports. </a:t>
                </a: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0.1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(1−0.1</m:t>
                            </m:r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=0.014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5327217</m:t>
                    </m:r>
                  </m:oMath>
                </a14:m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invnorm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(0.025)=-1.959963986</a:t>
                </a:r>
                <a:endParaRPr lang="en-US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CI=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𝑆𝐷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𝑐𝑒𝑛𝑡𝑒𝑟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      (0.09152, 0.14848)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Although 10% is in the interval, the entire interval is not above 10%.  Thus, there </a:t>
                </a:r>
                <a:r>
                  <a:rPr lang="en-US" dirty="0">
                    <a:solidFill>
                      <a:srgbClr val="C00000"/>
                    </a:solidFill>
                  </a:rPr>
                  <a:t>is </a:t>
                </a:r>
                <a:r>
                  <a:rPr lang="en-US" b="1" u="sng" dirty="0">
                    <a:solidFill>
                      <a:srgbClr val="C00000"/>
                    </a:solidFill>
                  </a:rPr>
                  <a:t>not</a:t>
                </a:r>
                <a:r>
                  <a:rPr lang="en-US" dirty="0">
                    <a:solidFill>
                      <a:srgbClr val="C00000"/>
                    </a:solidFill>
                  </a:rPr>
                  <a:t> enough evidence to suggest left-handedness is higher than what CNN reports.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342900"/>
                <a:ext cx="8324850" cy="6599242"/>
              </a:xfrm>
              <a:prstGeom prst="rect">
                <a:avLst/>
              </a:prstGeom>
              <a:blipFill>
                <a:blip r:embed="rId2"/>
                <a:stretch>
                  <a:fillRect l="-659" t="-462" r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76500" y="1724025"/>
                <a:ext cx="3593869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Remember the center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=0.10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1724025"/>
                <a:ext cx="3593869" cy="369332"/>
              </a:xfrm>
              <a:prstGeom prst="rect">
                <a:avLst/>
              </a:prstGeom>
              <a:blipFill>
                <a:blip r:embed="rId3"/>
                <a:stretch>
                  <a:fillRect l="-135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76499" y="4365349"/>
                <a:ext cx="3593869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Remember the center is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=0.12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499" y="4365349"/>
                <a:ext cx="3593869" cy="369332"/>
              </a:xfrm>
              <a:prstGeom prst="rect">
                <a:avLst/>
              </a:prstGeom>
              <a:blipFill>
                <a:blip r:embed="rId4"/>
                <a:stretch>
                  <a:fillRect l="-135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62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Hypothesis Test</a:t>
            </a:r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1524000"/>
                <a:ext cx="8839199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Procedure:  Assume </a:t>
                </a:r>
                <a:r>
                  <a:rPr lang="en-US" sz="2000" b="1" dirty="0" smtClean="0"/>
                  <a:t>population proportion</a:t>
                </a:r>
                <a:r>
                  <a:rPr lang="en-US" sz="2000" dirty="0" smtClean="0"/>
                  <a:t> is known and use sample to validate</a:t>
                </a:r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Null Hypothesis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 smtClean="0"/>
                  <a:t>):  Assume this to be true (expected)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/>
                        <a:ea typeface="Cambria Math"/>
                      </a:rPr>
                      <m:t>      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=#</m:t>
                    </m:r>
                  </m:oMath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Alternative Hypothesis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000" dirty="0" smtClean="0"/>
                  <a:t>):   Backup Plan</a:t>
                </a:r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  </a:t>
                </a:r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0"/>
                <a:ext cx="8839199" cy="4093428"/>
              </a:xfrm>
              <a:prstGeom prst="rect">
                <a:avLst/>
              </a:prstGeom>
              <a:blipFill>
                <a:blip r:embed="rId2"/>
                <a:stretch>
                  <a:fillRect l="-690" t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667" y="4800600"/>
            <a:ext cx="2677433" cy="157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normal curve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95" y="4800600"/>
            <a:ext cx="2582185" cy="157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4149648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𝑝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&lt;#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149648"/>
                <a:ext cx="1371600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4148791"/>
                <a:ext cx="914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𝑝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&gt;#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48791"/>
                <a:ext cx="914399" cy="369332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58355" y="4152891"/>
                <a:ext cx="2307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/>
                      </a:rPr>
                      <m:t>𝑝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≠#</m:t>
                    </m:r>
                  </m:oMath>
                </a14:m>
                <a:r>
                  <a:rPr lang="en-US" dirty="0" smtClean="0"/>
                  <a:t>  (2-tailed)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355" y="4152891"/>
                <a:ext cx="2307077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1" y="4800600"/>
            <a:ext cx="2731313" cy="15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2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2988013" y="3962400"/>
                <a:ext cx="6172200" cy="14478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𝒛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value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center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)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𝑺𝑫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 smtClean="0">
                            <a:latin typeface="Cambria Math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31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100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  <m:r>
                          <a:rPr lang="en-US" sz="31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1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31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sz="3100" b="1" i="1" smtClean="0">
                            <a:latin typeface="Cambria Math"/>
                          </a:rPr>
                          <m:t>𝑺𝑫</m:t>
                        </m:r>
                      </m:den>
                    </m:f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p</m:t>
                      </m:r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value</m:t>
                      </m:r>
                      <m:r>
                        <a:rPr lang="en-US" b="1" i="1" smtClean="0">
                          <a:latin typeface="Cambria Math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</a:rPr>
                        <m:t>normalcdf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𝒛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𝒛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0" dirty="0" smtClean="0"/>
                  <a:t>*if 2-tailed, double to find p-value</a:t>
                </a:r>
                <a:r>
                  <a:rPr lang="en-US" b="0" dirty="0"/>
                  <a:t/>
                </a:r>
                <a:br>
                  <a:rPr lang="en-US" b="0" dirty="0"/>
                </a:br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88013" y="3962400"/>
                <a:ext cx="6172200" cy="1447800"/>
              </a:xfrm>
              <a:blipFill>
                <a:blip r:embed="rId3"/>
                <a:stretch>
                  <a:fillRect l="-1283" b="-50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icture Placeholder 10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31242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11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52400" y="990600"/>
                <a:ext cx="27432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Count = SD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Use z-distribution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2" name="Tex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52400" y="990600"/>
                <a:ext cx="2743200" cy="5257800"/>
              </a:xfrm>
              <a:blipFill>
                <a:blip r:embed="rId4"/>
                <a:stretch>
                  <a:fillRect l="-3333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553075" y="31402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78060"/>
            <a:ext cx="3857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0050" y="3962400"/>
            <a:ext cx="2380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Check: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STAT TESTS #5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(1-Prop z Test)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3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Conditions/Assumptions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990600" lvl="1" indent="-533400">
                  <a:lnSpc>
                    <a:spcPct val="90000"/>
                  </a:lnSpc>
                </a:pPr>
                <a:r>
                  <a:rPr lang="en-US" sz="2800" b="1" dirty="0" smtClean="0">
                    <a:solidFill>
                      <a:srgbClr val="000000"/>
                    </a:solidFill>
                  </a:rPr>
                  <a:t>Independence </a:t>
                </a:r>
                <a:r>
                  <a:rPr lang="en-US" sz="2800" b="1" dirty="0">
                    <a:solidFill>
                      <a:srgbClr val="000000"/>
                    </a:solidFill>
                  </a:rPr>
                  <a:t>Assumption: </a:t>
                </a:r>
                <a:r>
                  <a:rPr lang="en-US" sz="2800" dirty="0">
                    <a:solidFill>
                      <a:srgbClr val="000000"/>
                    </a:solidFill>
                  </a:rPr>
                  <a:t>The sampled values must be independent of each other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.</a:t>
                </a:r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sz="2800" b="1" dirty="0" smtClean="0">
                    <a:solidFill>
                      <a:srgbClr val="000000"/>
                    </a:solidFill>
                  </a:rPr>
                  <a:t>Randomization </a:t>
                </a:r>
                <a:r>
                  <a:rPr lang="en-US" sz="2800" b="1" dirty="0">
                    <a:solidFill>
                      <a:srgbClr val="000000"/>
                    </a:solidFill>
                  </a:rPr>
                  <a:t>Condition:</a:t>
                </a:r>
                <a:r>
                  <a:rPr lang="en-US" sz="2800" dirty="0">
                    <a:solidFill>
                      <a:srgbClr val="000000"/>
                    </a:solidFill>
                  </a:rPr>
                  <a:t>  The data values must be sampled randomly.</a:t>
                </a:r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sz="2800" b="1" dirty="0">
                    <a:solidFill>
                      <a:srgbClr val="000000"/>
                    </a:solidFill>
                  </a:rPr>
                  <a:t>10% Condition: </a:t>
                </a:r>
                <a:r>
                  <a:rPr lang="en-US" sz="2800" dirty="0">
                    <a:solidFill>
                      <a:srgbClr val="000000"/>
                    </a:solidFill>
                  </a:rPr>
                  <a:t>When the sample is drawn without replacement, the sample size, </a:t>
                </a:r>
                <a:r>
                  <a:rPr lang="en-US" sz="2800" i="1" dirty="0">
                    <a:solidFill>
                      <a:srgbClr val="000000"/>
                    </a:solidFill>
                  </a:rPr>
                  <a:t>n</a:t>
                </a:r>
                <a:r>
                  <a:rPr lang="en-US" sz="2800" dirty="0">
                    <a:solidFill>
                      <a:srgbClr val="000000"/>
                    </a:solidFill>
                  </a:rPr>
                  <a:t>, should be no more than 10% of the population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.</a:t>
                </a:r>
              </a:p>
              <a:p>
                <a:pPr lvl="1"/>
                <a:r>
                  <a:rPr lang="en-US" sz="2800" b="1" dirty="0">
                    <a:solidFill>
                      <a:srgbClr val="000000"/>
                    </a:solidFill>
                  </a:rPr>
                  <a:t>Sample Size Assumption: </a:t>
                </a:r>
                <a:r>
                  <a:rPr lang="en-US" sz="2800" dirty="0">
                    <a:solidFill>
                      <a:srgbClr val="000000"/>
                    </a:solidFill>
                  </a:rPr>
                  <a:t>The sample size must be sufficiently large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. </a:t>
                </a:r>
              </a:p>
              <a:p>
                <a:pPr lvl="2"/>
                <a:r>
                  <a:rPr lang="en-US" sz="2600" dirty="0" smtClean="0">
                    <a:solidFill>
                      <a:schemeClr val="tx1"/>
                    </a:solidFill>
                  </a:rPr>
                  <a:t>Success </a:t>
                </a:r>
                <a:r>
                  <a:rPr lang="en-US" sz="2600" dirty="0">
                    <a:solidFill>
                      <a:schemeClr val="tx1"/>
                    </a:solidFill>
                  </a:rPr>
                  <a:t>Clause: 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𝑛𝑝</m:t>
                    </m:r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600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sz="2600" dirty="0">
                    <a:solidFill>
                      <a:schemeClr val="tx1"/>
                    </a:solidFill>
                  </a:rPr>
                  <a:t>Failure Clause: 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600" dirty="0">
                  <a:solidFill>
                    <a:schemeClr val="tx1"/>
                  </a:solidFill>
                </a:endParaRPr>
              </a:p>
              <a:p>
                <a:pPr marL="990600" lvl="1" indent="-533400">
                  <a:lnSpc>
                    <a:spcPct val="90000"/>
                  </a:lnSpc>
                </a:pPr>
                <a:endParaRPr lang="en-US" sz="2800" dirty="0">
                  <a:solidFill>
                    <a:srgbClr val="000000"/>
                  </a:solidFill>
                </a:endParaRPr>
              </a:p>
              <a:p>
                <a:pPr marL="990600" lvl="1" indent="-533400">
                  <a:lnSpc>
                    <a:spcPct val="90000"/>
                  </a:lnSpc>
                </a:pPr>
                <a:endParaRPr lang="en-US" sz="2600" dirty="0">
                  <a:solidFill>
                    <a:srgbClr val="0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t="-2133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57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p-value &gt; alpha level</a:t>
                </a:r>
              </a:p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dirty="0" smtClean="0"/>
                  <a:t> expected)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half" idx="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p-value &lt; alpha level</a:t>
                </a:r>
              </a:p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dirty="0" smtClean="0"/>
                  <a:t> unusual)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2471383"/>
                <a:ext cx="4041648" cy="2938817"/>
              </a:xfrm>
            </p:spPr>
            <p:txBody>
              <a:bodyPr/>
              <a:lstStyle/>
              <a:p>
                <a:r>
                  <a:rPr lang="en-US" dirty="0" smtClean="0"/>
                  <a:t>Do not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There </a:t>
                </a:r>
                <a:r>
                  <a:rPr lang="en-US" b="1" dirty="0" smtClean="0"/>
                  <a:t>is not </a:t>
                </a:r>
                <a:r>
                  <a:rPr lang="en-US" dirty="0" smtClean="0"/>
                  <a:t>enough evidence to suggest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Type II error possible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*</a:t>
                </a:r>
                <a:r>
                  <a:rPr lang="en-US" sz="2000" dirty="0" smtClean="0"/>
                  <a:t>We never say this proves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2471383"/>
                <a:ext cx="4041648" cy="2938817"/>
              </a:xfrm>
              <a:blipFill rotWithShape="1">
                <a:blip r:embed="rId4"/>
                <a:stretch>
                  <a:fillRect l="-2866" t="-1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471383"/>
                <a:ext cx="4038600" cy="3015017"/>
              </a:xfrm>
            </p:spPr>
            <p:txBody>
              <a:bodyPr/>
              <a:lstStyle/>
              <a:p>
                <a:r>
                  <a:rPr lang="en-US" dirty="0" smtClean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There </a:t>
                </a:r>
                <a:r>
                  <a:rPr lang="en-US" b="1" dirty="0" smtClean="0"/>
                  <a:t>is</a:t>
                </a:r>
                <a:r>
                  <a:rPr lang="en-US" dirty="0" smtClean="0"/>
                  <a:t> enough evidence to suggest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Type I error possible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471383"/>
                <a:ext cx="4038600" cy="3015017"/>
              </a:xfrm>
              <a:blipFill rotWithShape="1">
                <a:blip r:embed="rId5"/>
                <a:stretch>
                  <a:fillRect l="-1662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Conclusions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" y="5594866"/>
                <a:ext cx="8839200" cy="80708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 smtClean="0"/>
                  <a:t>Alpha level 0.05 unless otherwise stated</a:t>
                </a:r>
              </a:p>
              <a:p>
                <a:r>
                  <a:rPr lang="en-US" sz="2300" dirty="0" smtClean="0"/>
                  <a:t>p-value</a:t>
                </a:r>
                <a:r>
                  <a:rPr lang="en-US" sz="2300" dirty="0"/>
                  <a:t>:  </a:t>
                </a:r>
                <a:r>
                  <a:rPr lang="en-US" sz="2300" dirty="0" smtClean="0"/>
                  <a:t>probability </a:t>
                </a:r>
                <a:r>
                  <a:rPr lang="en-US" sz="2300" dirty="0"/>
                  <a:t>of observing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sz="2300" dirty="0" smtClean="0"/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23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300" dirty="0"/>
                  <a:t> is assumed to be true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594866"/>
                <a:ext cx="8839200" cy="807080"/>
              </a:xfrm>
              <a:prstGeom prst="rect">
                <a:avLst/>
              </a:prstGeom>
              <a:blipFill>
                <a:blip r:embed="rId6"/>
                <a:stretch>
                  <a:fillRect l="-966" t="-606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13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2220480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2220480" cy="2308324"/>
              </a:xfrm>
              <a:prstGeom prst="rect">
                <a:avLst/>
              </a:prstGeom>
              <a:blipFill>
                <a:blip r:embed="rId2"/>
                <a:stretch>
                  <a:fillRect l="-1648" t="-1319" r="-5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54293" y="2736949"/>
            <a:ext cx="2428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i="1" dirty="0"/>
              <a:t>z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dirty="0"/>
              <a:t>p-value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a conclusion</a:t>
            </a:r>
            <a:r>
              <a:rPr lang="en-US" dirty="0" smtClean="0"/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2791983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457200"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2791983" cy="2585323"/>
              </a:xfrm>
              <a:prstGeom prst="rect">
                <a:avLst/>
              </a:prstGeom>
              <a:blipFill>
                <a:blip r:embed="rId2"/>
                <a:stretch>
                  <a:fillRect l="-1310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54293" y="2736949"/>
            <a:ext cx="2428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i="1" dirty="0"/>
              <a:t>z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dirty="0"/>
              <a:t>p-value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a conclusion</a:t>
            </a:r>
            <a:r>
              <a:rPr lang="en-US" dirty="0" smtClean="0"/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24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3352906" cy="2862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457200"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457200"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&lt;0.67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3352906" cy="2862322"/>
              </a:xfrm>
              <a:prstGeom prst="rect">
                <a:avLst/>
              </a:prstGeom>
              <a:blipFill>
                <a:blip r:embed="rId2"/>
                <a:stretch>
                  <a:fillRect l="-1091" t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54293" y="2736949"/>
            <a:ext cx="2428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i="1" dirty="0"/>
              <a:t>z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dirty="0"/>
              <a:t>p-value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a conclusion</a:t>
            </a:r>
            <a:r>
              <a:rPr lang="en-US" dirty="0" smtClean="0"/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9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4" y="428625"/>
            <a:ext cx="8467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According to the Institute for College Access and Success, 67% of all college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in a recent year graduated with student loan debt.  </a:t>
            </a:r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Central Florida reports that only 52% of its graduates from a </a:t>
            </a:r>
            <a:endParaRPr lang="en-US" dirty="0" smtClean="0"/>
          </a:p>
          <a:p>
            <a:r>
              <a:rPr lang="en-US" dirty="0" smtClean="0"/>
              <a:t>random </a:t>
            </a:r>
            <a:r>
              <a:rPr lang="en-US" dirty="0"/>
              <a:t>sample of 500 students have student loan debt. 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a hypothesis test to determine if there is enough evidence to support </a:t>
            </a:r>
            <a:endParaRPr lang="en-US" dirty="0" smtClean="0"/>
          </a:p>
          <a:p>
            <a:r>
              <a:rPr lang="en-US" dirty="0" smtClean="0"/>
              <a:t>UCF’s </a:t>
            </a:r>
            <a:r>
              <a:rPr lang="en-US" dirty="0"/>
              <a:t>claim that student loan debt is less.  Assume that all conditions have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met and proceed with the hypothesis test.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9574" y="2749748"/>
                <a:ext cx="4009559" cy="3426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Identify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457200"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=0.67       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=0.52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457200"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&lt;0.67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Calculate the SD.</a:t>
                </a:r>
              </a:p>
              <a:p>
                <a:pPr marL="457200" lvl="2"/>
                <a:r>
                  <a:rPr lang="en-US" dirty="0" smtClean="0">
                    <a:solidFill>
                      <a:srgbClr val="C00000"/>
                    </a:solidFill>
                  </a:rPr>
                  <a:t>SD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0.67(1−0.67)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500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=0.021028552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Draw a picture.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2749748"/>
                <a:ext cx="4009559" cy="3426002"/>
              </a:xfrm>
              <a:prstGeom prst="rect">
                <a:avLst/>
              </a:prstGeom>
              <a:blipFill>
                <a:blip r:embed="rId2"/>
                <a:stretch>
                  <a:fillRect l="-912" t="-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54293" y="2736949"/>
            <a:ext cx="2428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i="1" dirty="0"/>
              <a:t>z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Calculate </a:t>
            </a:r>
            <a:r>
              <a:rPr lang="en-US" dirty="0"/>
              <a:t>p-value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a conclusion</a:t>
            </a:r>
            <a:r>
              <a:rPr lang="en-US" dirty="0" smtClean="0"/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350983" y="2758600"/>
            <a:ext cx="43600" cy="3575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1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92</TotalTime>
  <Words>2233</Words>
  <Application>Microsoft Office PowerPoint</Application>
  <PresentationFormat>On-screen Show (4:3)</PresentationFormat>
  <Paragraphs>294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Georgia</vt:lpstr>
      <vt:lpstr>Wingdings</vt:lpstr>
      <vt:lpstr>Wingdings 2</vt:lpstr>
      <vt:lpstr>Theme Stats</vt:lpstr>
      <vt:lpstr>Hypothesis Test Proportions</vt:lpstr>
      <vt:lpstr>Hypothesis Test</vt:lpstr>
      <vt:lpstr>z=("(data value " -"center)"  )/SD = ((p ̂-p))/SD  "p-value"= "normalcdf (" z_1,z_2)  *if 2-tailed, double to find p-value         </vt:lpstr>
      <vt:lpstr>Conditions/Assumptions</vt:lpstr>
      <vt:lpstr>Conclusions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Valencia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Howard</dc:creator>
  <cp:lastModifiedBy>Deborah Howard</cp:lastModifiedBy>
  <cp:revision>23</cp:revision>
  <dcterms:created xsi:type="dcterms:W3CDTF">2020-02-24T13:18:31Z</dcterms:created>
  <dcterms:modified xsi:type="dcterms:W3CDTF">2020-02-24T19:07:54Z</dcterms:modified>
</cp:coreProperties>
</file>